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Lst>
  <p:notesMasterIdLst>
    <p:notesMasterId r:id="rId3"/>
  </p:notes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26"/>
    <p:restoredTop sz="94630"/>
  </p:normalViewPr>
  <p:slideViewPr>
    <p:cSldViewPr snapToGrid="0">
      <p:cViewPr varScale="1">
        <p:scale>
          <a:sx n="194" d="100"/>
          <a:sy n="194" d="100"/>
        </p:scale>
        <p:origin x="544" y="480"/>
      </p:cViewPr>
      <p:guideLst/>
    </p:cSldViewPr>
  </p:slideViewPr>
  <p:notesTextViewPr>
    <p:cViewPr>
      <p:scale>
        <a:sx n="1" d="1"/>
        <a:sy n="1" d="1"/>
      </p:scale>
      <p:origin x="0" y="-96"/>
    </p:cViewPr>
  </p:notesTextViewPr>
  <p:notesViewPr>
    <p:cSldViewPr snapToGrid="0">
      <p:cViewPr varScale="1">
        <p:scale>
          <a:sx n="165" d="100"/>
          <a:sy n="165" d="100"/>
        </p:scale>
        <p:origin x="5432" y="216"/>
      </p:cViewPr>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C3E1A-BBF9-9444-A75E-8A6FEE1141C6}" type="datetimeFigureOut">
              <a:rPr lang="en-US" smtClean="0"/>
              <a:t>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888F4-0BAB-6F4E-9174-E396316D4CD6}" type="slidenum">
              <a:rPr lang="en-US" smtClean="0"/>
              <a:t>‹#›</a:t>
            </a:fld>
            <a:endParaRPr lang="en-US"/>
          </a:p>
        </p:txBody>
      </p:sp>
    </p:spTree>
    <p:extLst>
      <p:ext uri="{BB962C8B-B14F-4D97-AF65-F5344CB8AC3E}">
        <p14:creationId xmlns:p14="http://schemas.microsoft.com/office/powerpoint/2010/main" val="3245724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xperienceterms.com/the-all-america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for Presenter:</a:t>
            </a:r>
          </a:p>
          <a:p>
            <a:endParaRPr lang="en-US" dirty="0"/>
          </a:p>
          <a:p>
            <a:r>
              <a:rPr lang="en-US" dirty="0"/>
              <a:t>This is a certificate experience. The winner will receive their certificate by email with instructions on how to redeem online or by phone. Redeemer will have a selection of resorts across the U.S.A. to choose from, and all destinations are subject to availability. </a:t>
            </a:r>
          </a:p>
          <a:p>
            <a:endParaRPr lang="en-US" dirty="0"/>
          </a:p>
          <a:p>
            <a:r>
              <a:rPr lang="en-US" dirty="0"/>
              <a:t>Must be 21+ years of age to win and redeem. No group bookings. No more than 2 certificates per winner and they cannot be combined into a group booking. Winner is responsible for all taxes and resort fees. Airfare, travel to and from resort, tips and gratuity, and anything other than accommodations is not included. Certificate is valid for 2 guests, additional guests including children may incur additional charges. Upgrade options are available when booking. Does not include meals, food, or drink. </a:t>
            </a:r>
          </a:p>
          <a:p>
            <a:endParaRPr lang="en-US" dirty="0"/>
          </a:p>
          <a:p>
            <a:r>
              <a:rPr lang="en-US" dirty="0"/>
              <a:t>12 months to activate and 12 months to book thereafter.</a:t>
            </a:r>
          </a:p>
          <a:p>
            <a:endParaRPr lang="en-US" dirty="0"/>
          </a:p>
          <a:p>
            <a:r>
              <a:rPr lang="en-US" dirty="0"/>
              <a:t>Full terms and conditions are available at </a:t>
            </a:r>
            <a:r>
              <a:rPr lang="en-US" dirty="0">
                <a:hlinkClick r:id="rId3"/>
              </a:rPr>
              <a:t>https://experienceterms.com/the-all-american/</a:t>
            </a:r>
            <a:r>
              <a:rPr lang="en-US" dirty="0"/>
              <a:t> and on the certificate. </a:t>
            </a:r>
          </a:p>
        </p:txBody>
      </p:sp>
      <p:sp>
        <p:nvSpPr>
          <p:cNvPr id="4" name="Slide Number Placeholder 3"/>
          <p:cNvSpPr>
            <a:spLocks noGrp="1"/>
          </p:cNvSpPr>
          <p:nvPr>
            <p:ph type="sldNum" sz="quarter" idx="5"/>
          </p:nvPr>
        </p:nvSpPr>
        <p:spPr/>
        <p:txBody>
          <a:bodyPr/>
          <a:lstStyle/>
          <a:p>
            <a:fld id="{802888F4-0BAB-6F4E-9174-E396316D4CD6}" type="slidenum">
              <a:rPr lang="en-US" smtClean="0"/>
              <a:t>1</a:t>
            </a:fld>
            <a:endParaRPr lang="en-US"/>
          </a:p>
        </p:txBody>
      </p:sp>
    </p:spTree>
    <p:extLst>
      <p:ext uri="{BB962C8B-B14F-4D97-AF65-F5344CB8AC3E}">
        <p14:creationId xmlns:p14="http://schemas.microsoft.com/office/powerpoint/2010/main" val="1501880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2/4/25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21669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2/4/25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7810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2/4/25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7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2/4/25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29245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2/4/25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23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2/4/25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577571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2/4/25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15709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2/4/25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859663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2/4/25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3027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2/4/25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7494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2/4/25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66395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2/4/25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04880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9" r:id="rId6"/>
    <p:sldLayoutId id="2147483704" r:id="rId7"/>
    <p:sldLayoutId id="2147483705" r:id="rId8"/>
    <p:sldLayoutId id="2147483706" r:id="rId9"/>
    <p:sldLayoutId id="2147483708" r:id="rId10"/>
    <p:sldLayoutId id="2147483707"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ign with palm trees and a building in the background&#10;&#10;AI-generated content may be incorrect.">
            <a:extLst>
              <a:ext uri="{FF2B5EF4-FFF2-40B4-BE49-F238E27FC236}">
                <a16:creationId xmlns:a16="http://schemas.microsoft.com/office/drawing/2014/main" id="{09877876-6053-C68E-6029-DC86ACDA2BE9}"/>
              </a:ext>
            </a:extLst>
          </p:cNvPr>
          <p:cNvPicPr>
            <a:picLocks noChangeAspect="1"/>
          </p:cNvPicPr>
          <p:nvPr/>
        </p:nvPicPr>
        <p:blipFill>
          <a:blip r:embed="rId3"/>
          <a:srcRect l="8993" r="28968"/>
          <a:stretch/>
        </p:blipFill>
        <p:spPr>
          <a:xfrm>
            <a:off x="6515100" y="1"/>
            <a:ext cx="2836460" cy="3429000"/>
          </a:xfrm>
          <a:prstGeom prst="rect">
            <a:avLst/>
          </a:prstGeom>
        </p:spPr>
      </p:pic>
      <p:pic>
        <p:nvPicPr>
          <p:cNvPr id="6" name="Picture 5" descr="A busy city street with people crossing the street with Times Square in the background&#10;&#10;AI-generated content may be incorrect.">
            <a:extLst>
              <a:ext uri="{FF2B5EF4-FFF2-40B4-BE49-F238E27FC236}">
                <a16:creationId xmlns:a16="http://schemas.microsoft.com/office/drawing/2014/main" id="{14276DC7-0BAE-BFB9-50E8-49D357BBF4B6}"/>
              </a:ext>
            </a:extLst>
          </p:cNvPr>
          <p:cNvPicPr>
            <a:picLocks noChangeAspect="1"/>
          </p:cNvPicPr>
          <p:nvPr/>
        </p:nvPicPr>
        <p:blipFill>
          <a:blip r:embed="rId4"/>
          <a:srcRect l="25996" r="18713" b="3"/>
          <a:stretch/>
        </p:blipFill>
        <p:spPr>
          <a:xfrm>
            <a:off x="9351560" y="10"/>
            <a:ext cx="2840440" cy="3428990"/>
          </a:xfrm>
          <a:prstGeom prst="rect">
            <a:avLst/>
          </a:prstGeom>
        </p:spPr>
      </p:pic>
      <p:pic>
        <p:nvPicPr>
          <p:cNvPr id="8" name="Picture 7" descr="A city at night with a tower&#10;&#10;AI-generated content may be incorrect.">
            <a:extLst>
              <a:ext uri="{FF2B5EF4-FFF2-40B4-BE49-F238E27FC236}">
                <a16:creationId xmlns:a16="http://schemas.microsoft.com/office/drawing/2014/main" id="{D18E5F50-31CC-CFE9-8982-0C333CDBE265}"/>
              </a:ext>
            </a:extLst>
          </p:cNvPr>
          <p:cNvPicPr>
            <a:picLocks noChangeAspect="1"/>
          </p:cNvPicPr>
          <p:nvPr/>
        </p:nvPicPr>
        <p:blipFill>
          <a:blip r:embed="rId5"/>
          <a:srcRect t="1981" r="-2" b="7526"/>
          <a:stretch/>
        </p:blipFill>
        <p:spPr>
          <a:xfrm>
            <a:off x="6515100" y="3429000"/>
            <a:ext cx="5676900" cy="3429000"/>
          </a:xfrm>
          <a:prstGeom prst="rect">
            <a:avLst/>
          </a:prstGeom>
        </p:spPr>
      </p:pic>
      <p:sp>
        <p:nvSpPr>
          <p:cNvPr id="2" name="Title 1">
            <a:extLst>
              <a:ext uri="{FF2B5EF4-FFF2-40B4-BE49-F238E27FC236}">
                <a16:creationId xmlns:a16="http://schemas.microsoft.com/office/drawing/2014/main" id="{28413388-D02C-3120-9259-F98A5AC74FC9}"/>
              </a:ext>
            </a:extLst>
          </p:cNvPr>
          <p:cNvSpPr>
            <a:spLocks noGrp="1"/>
          </p:cNvSpPr>
          <p:nvPr>
            <p:ph type="ctrTitle"/>
          </p:nvPr>
        </p:nvSpPr>
        <p:spPr>
          <a:xfrm>
            <a:off x="640079" y="1371600"/>
            <a:ext cx="4837611" cy="2912724"/>
          </a:xfrm>
        </p:spPr>
        <p:txBody>
          <a:bodyPr>
            <a:normAutofit/>
          </a:bodyPr>
          <a:lstStyle/>
          <a:p>
            <a:r>
              <a:rPr lang="en-US">
                <a:latin typeface="Arial" panose="020B0604020202020204" pitchFamily="34" charset="0"/>
                <a:cs typeface="Arial" panose="020B0604020202020204" pitchFamily="34" charset="0"/>
              </a:rPr>
              <a:t>The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All-American</a:t>
            </a:r>
          </a:p>
        </p:txBody>
      </p:sp>
      <p:sp>
        <p:nvSpPr>
          <p:cNvPr id="3" name="Subtitle 2">
            <a:extLst>
              <a:ext uri="{FF2B5EF4-FFF2-40B4-BE49-F238E27FC236}">
                <a16:creationId xmlns:a16="http://schemas.microsoft.com/office/drawing/2014/main" id="{B9900002-C8D2-0C2B-C951-2E8F5DF23316}"/>
              </a:ext>
            </a:extLst>
          </p:cNvPr>
          <p:cNvSpPr>
            <a:spLocks noGrp="1"/>
          </p:cNvSpPr>
          <p:nvPr>
            <p:ph type="subTitle" idx="1"/>
          </p:nvPr>
        </p:nvSpPr>
        <p:spPr>
          <a:xfrm>
            <a:off x="640079" y="3091856"/>
            <a:ext cx="4837610" cy="1050786"/>
          </a:xfrm>
        </p:spPr>
        <p:txBody>
          <a:bodyPr>
            <a:normAutofit/>
          </a:bodyPr>
          <a:lstStyle/>
          <a:p>
            <a:pPr>
              <a:lnSpc>
                <a:spcPct val="120000"/>
              </a:lnSpc>
            </a:pPr>
            <a:r>
              <a:rPr lang="en-US" sz="1300" b="0" i="0" dirty="0">
                <a:effectLst/>
              </a:rPr>
              <a:t>Choose from a selection of amazing resorts spread across the country. Escape to the landscapes and landmarks that make America unique.</a:t>
            </a:r>
            <a:endParaRPr lang="en-US" sz="1300" dirty="0"/>
          </a:p>
        </p:txBody>
      </p:sp>
      <p:cxnSp>
        <p:nvCxnSpPr>
          <p:cNvPr id="27" name="Straight Connector 26">
            <a:extLst>
              <a:ext uri="{FF2B5EF4-FFF2-40B4-BE49-F238E27FC236}">
                <a16:creationId xmlns:a16="http://schemas.microsoft.com/office/drawing/2014/main" id="{DFBFF65B-B357-4D0B-98E2-9A2AB7796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168E0DCF-EBB4-095D-8EDA-81170B31E6CB}"/>
              </a:ext>
            </a:extLst>
          </p:cNvPr>
          <p:cNvSpPr txBox="1">
            <a:spLocks/>
          </p:cNvSpPr>
          <p:nvPr/>
        </p:nvSpPr>
        <p:spPr>
          <a:xfrm>
            <a:off x="640079" y="4284324"/>
            <a:ext cx="4837610" cy="2234888"/>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300" dirty="0"/>
              <a:t>4-7 Night Stay for 2 guests</a:t>
            </a:r>
          </a:p>
          <a:p>
            <a:pPr>
              <a:lnSpc>
                <a:spcPct val="100000"/>
              </a:lnSpc>
            </a:pPr>
            <a:r>
              <a:rPr lang="en-US" sz="1300" dirty="0"/>
              <a:t>Your choice of destination</a:t>
            </a:r>
          </a:p>
          <a:p>
            <a:pPr>
              <a:lnSpc>
                <a:spcPct val="100000"/>
              </a:lnSpc>
            </a:pPr>
            <a:r>
              <a:rPr lang="en-US" sz="1300" dirty="0"/>
              <a:t>online booking portal</a:t>
            </a:r>
          </a:p>
          <a:p>
            <a:pPr>
              <a:lnSpc>
                <a:spcPct val="100000"/>
              </a:lnSpc>
            </a:pPr>
            <a:r>
              <a:rPr lang="en-US" sz="1300" dirty="0"/>
              <a:t>Example destinations*: </a:t>
            </a:r>
            <a:r>
              <a:rPr lang="en-US" sz="1400" b="0" i="0" dirty="0">
                <a:solidFill>
                  <a:srgbClr val="000000"/>
                </a:solidFill>
                <a:effectLst/>
              </a:rPr>
              <a:t>Las Vegas, Branson, Orlando, Myrtle Beach, Park City, Pigeon Forge, Gatlinburg, Williamsburg, Cocoa Beach, New York City, &amp; More!</a:t>
            </a:r>
            <a:endParaRPr lang="en-US" sz="1300" b="0" dirty="0">
              <a:solidFill>
                <a:srgbClr val="000000"/>
              </a:solidFill>
            </a:endParaRPr>
          </a:p>
          <a:p>
            <a:pPr>
              <a:lnSpc>
                <a:spcPct val="100000"/>
              </a:lnSpc>
            </a:pPr>
            <a:r>
              <a:rPr lang="en-US" sz="1300" b="0" i="0" dirty="0">
                <a:solidFill>
                  <a:srgbClr val="000000"/>
                </a:solidFill>
                <a:effectLst/>
              </a:rPr>
              <a:t>*Based on availability</a:t>
            </a:r>
            <a:endParaRPr lang="en-US" sz="1400" b="0" i="0" dirty="0">
              <a:solidFill>
                <a:srgbClr val="000000"/>
              </a:solidFill>
              <a:effectLst/>
            </a:endParaRPr>
          </a:p>
        </p:txBody>
      </p:sp>
    </p:spTree>
    <p:extLst>
      <p:ext uri="{BB962C8B-B14F-4D97-AF65-F5344CB8AC3E}">
        <p14:creationId xmlns:p14="http://schemas.microsoft.com/office/powerpoint/2010/main" val="751237327"/>
      </p:ext>
    </p:extLst>
  </p:cSld>
  <p:clrMapOvr>
    <a:masterClrMapping/>
  </p:clrMapOvr>
</p:sld>
</file>

<file path=ppt/theme/theme1.xml><?xml version="1.0" encoding="utf-8"?>
<a:theme xmlns:a="http://schemas.openxmlformats.org/drawingml/2006/main" name="DashVTI">
  <a:themeElements>
    <a:clrScheme name="AnalogousFromLightSeedLeftStep">
      <a:dk1>
        <a:srgbClr val="000000"/>
      </a:dk1>
      <a:lt1>
        <a:srgbClr val="FFFFFF"/>
      </a:lt1>
      <a:dk2>
        <a:srgbClr val="41243B"/>
      </a:dk2>
      <a:lt2>
        <a:srgbClr val="E2E8E8"/>
      </a:lt2>
      <a:accent1>
        <a:srgbClr val="EE706F"/>
      </a:accent1>
      <a:accent2>
        <a:srgbClr val="EA4F8D"/>
      </a:accent2>
      <a:accent3>
        <a:srgbClr val="EE6FD7"/>
      </a:accent3>
      <a:accent4>
        <a:srgbClr val="C54FEA"/>
      </a:accent4>
      <a:accent5>
        <a:srgbClr val="9B6FEE"/>
      </a:accent5>
      <a:accent6>
        <a:srgbClr val="4F59EA"/>
      </a:accent6>
      <a:hlink>
        <a:srgbClr val="568D8E"/>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TotalTime>
  <Words>261</Words>
  <Application>Microsoft Macintosh PowerPoint</Application>
  <PresentationFormat>Widescreen</PresentationFormat>
  <Paragraphs>17</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Aptos</vt:lpstr>
      <vt:lpstr>Arial</vt:lpstr>
      <vt:lpstr>Grandview Display</vt:lpstr>
      <vt:lpstr>DashVTI</vt:lpstr>
      <vt:lpstr>The  All-American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Kody Frazier</dc:creator>
  <cp:lastModifiedBy>Kody Frazier</cp:lastModifiedBy>
  <cp:revision>2</cp:revision>
  <dcterms:created xsi:type="dcterms:W3CDTF">2025-02-04T20:57:34Z</dcterms:created>
  <dcterms:modified xsi:type="dcterms:W3CDTF">2025-02-04T21:15:15Z</dcterms:modified>
</cp:coreProperties>
</file>